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3" r:id="rId4"/>
    <p:sldId id="291" r:id="rId5"/>
    <p:sldId id="264" r:id="rId6"/>
    <p:sldId id="268" r:id="rId7"/>
    <p:sldId id="270" r:id="rId8"/>
    <p:sldId id="272" r:id="rId9"/>
    <p:sldId id="276" r:id="rId10"/>
    <p:sldId id="277" r:id="rId11"/>
    <p:sldId id="278" r:id="rId12"/>
    <p:sldId id="279" r:id="rId13"/>
    <p:sldId id="280" r:id="rId14"/>
    <p:sldId id="284" r:id="rId15"/>
    <p:sldId id="283" r:id="rId16"/>
    <p:sldId id="287" r:id="rId17"/>
    <p:sldId id="288" r:id="rId18"/>
    <p:sldId id="285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2B2694-5D0C-46A4-BC9F-3DDDEBD209BA}">
          <p14:sldIdLst>
            <p14:sldId id="256"/>
            <p14:sldId id="292"/>
            <p14:sldId id="293"/>
            <p14:sldId id="291"/>
            <p14:sldId id="264"/>
            <p14:sldId id="268"/>
            <p14:sldId id="270"/>
            <p14:sldId id="272"/>
            <p14:sldId id="276"/>
            <p14:sldId id="277"/>
            <p14:sldId id="278"/>
            <p14:sldId id="279"/>
            <p14:sldId id="280"/>
            <p14:sldId id="284"/>
            <p14:sldId id="283"/>
            <p14:sldId id="287"/>
            <p14:sldId id="288"/>
            <p14:sldId id="285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B72E6-9D15-4646-B825-314FC37CE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28F41-840D-4E7B-B619-523D74C21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CE817-2D2A-4825-8733-079020998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898D-57AC-47FF-A51A-5EF8175D739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289E9-1746-4EBB-BDFB-BE2B2BF8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D7EB6-0735-491F-8B66-498B4C6A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F447-F33B-49DB-9254-84BF58655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6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152D4-0909-4DF4-A656-A5FE821D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97E61-5690-4AB8-956C-5FE838511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34639-F066-4FE3-A0D4-85503B939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898D-57AC-47FF-A51A-5EF8175D739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D659D-E692-43D8-886C-852266727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A9775-2661-4897-A6ED-B3C3DBB8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F447-F33B-49DB-9254-84BF58655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0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1DE3DC-03E2-4795-926F-7533980EC6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9BC6F-EC5E-4D12-90FF-85AF7FC11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7C3DC-B3E3-40AE-B540-D332BE9E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898D-57AC-47FF-A51A-5EF8175D739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FFDE1-51F0-4363-8233-B710130C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60029-91FC-4FC7-8F62-43F9F1DB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F447-F33B-49DB-9254-84BF58655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6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9C3BE-E8A5-46E3-B406-667C7A86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DA622-8FC7-42FC-84AE-83F89235B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0E355-6005-4A97-AED3-314164367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898D-57AC-47FF-A51A-5EF8175D739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82AFD-F633-423F-A437-3EEAF1B7B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9F13D-CD6B-4F8C-BD64-E673301A7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F447-F33B-49DB-9254-84BF58655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4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03053-425D-4AAD-9B8C-93F4C3E9B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D7090-5558-4E14-9004-3972BB531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27EE1-F92E-4916-9B68-45D3E6419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898D-57AC-47FF-A51A-5EF8175D739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9D601-FE12-4F0A-B359-63C125D02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8DFC2-8F5D-4794-8718-E87961D0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F447-F33B-49DB-9254-84BF58655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56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A211-9CEC-428B-9144-A8ADB7F8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4B2AE-19F4-424A-BE8B-C85897219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2B399-2C07-47BE-823A-F2324CD84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33D8E-3D85-4D22-88AA-D1679BBE0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898D-57AC-47FF-A51A-5EF8175D739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2BCE7-DFA5-4630-95BC-835C33349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84835-73DA-499F-8B07-3C31C45B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F447-F33B-49DB-9254-84BF58655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0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31F0-452A-48ED-97B0-A8F24F71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DD5FA-4C44-413E-81FA-692DF3D49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DA9BAF-E15D-42E3-BA6C-34409A2DB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02FB65-359C-43EC-BB88-3D8D31776A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3D255-C302-4380-AEBE-A6458CC65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CE06F0-F100-49AA-B51B-D3F7D24C8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898D-57AC-47FF-A51A-5EF8175D739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BE511F-9A53-405A-A8E0-6F12961D9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716602-1373-4521-A4CD-C937BCDE5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F447-F33B-49DB-9254-84BF58655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1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21CB-5325-4773-A2CB-52C077759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5E7869-B12B-4BD7-B8C5-B325FE1C6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898D-57AC-47FF-A51A-5EF8175D739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DEE0E-184C-45FB-9324-34E1E74A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2AB-893A-46E1-A455-D36E6DA5D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F447-F33B-49DB-9254-84BF58655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0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7156B-50D3-4E0B-91FE-D6848FB95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898D-57AC-47FF-A51A-5EF8175D739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56B150-36CE-4020-B872-BBCE5511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51132-FF3F-4555-9276-14A71A55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F447-F33B-49DB-9254-84BF58655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6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E72A5-FD32-46AC-BF49-6C93E9FF7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9BED-8FD8-4ABB-A64A-0A365EAD3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F1C47-EB83-45E1-B8DE-B06B183D8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5F2F3-D676-40A5-97E2-46A4B4520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898D-57AC-47FF-A51A-5EF8175D739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4E844-0E05-4875-B52A-45A1D6124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3F494-D6C8-466F-9D4B-6BAB04C4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F447-F33B-49DB-9254-84BF58655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4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52110-2828-4CBD-872B-FFDB7F2D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60BD70-A507-4E58-9AC2-A435B954EC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96A69-2670-4364-BAAA-A68DB713B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24E54-5916-47EA-84E8-7FE8397C8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898D-57AC-47FF-A51A-5EF8175D739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8FF57-5104-4511-B0E6-C5E8683B4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E8C15-8377-4B9F-9B07-D6407D543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F447-F33B-49DB-9254-84BF58655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0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144201-4AEF-4D6A-A353-5EFE96B06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2DC89-1CB7-4B0C-990E-8C22A65B9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BE594-FB36-46D2-A9D8-DD2FFD8E7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3898D-57AC-47FF-A51A-5EF8175D739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C590C-5C79-41B4-B6F9-1339193CF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0F19E-4242-42CD-B18E-BE8071F71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4F447-F33B-49DB-9254-84BF58655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52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4ECDB-C321-4F55-9FCD-55A783396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4633" y="2103016"/>
            <a:ext cx="4662678" cy="4510357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COVID-19 </a:t>
            </a:r>
            <a:br>
              <a:rPr lang="en-US" sz="4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4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ANALYSIS </a:t>
            </a:r>
            <a:br>
              <a:rPr lang="en-US" sz="4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4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 </a:t>
            </a:r>
            <a:br>
              <a:rPr lang="en-US" sz="4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4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TABLEAU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ED9CA3-B480-421D-8502-3AD11C50C1BC}"/>
              </a:ext>
            </a:extLst>
          </p:cNvPr>
          <p:cNvCxnSpPr>
            <a:cxnSpLocks/>
          </p:cNvCxnSpPr>
          <p:nvPr/>
        </p:nvCxnSpPr>
        <p:spPr>
          <a:xfrm>
            <a:off x="559891" y="5192934"/>
            <a:ext cx="464381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A91E0E8-5A8A-4BEE-A277-EEC40A392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98" y="2679341"/>
            <a:ext cx="5355696" cy="24728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E6C70EC1-1240-43FF-A385-9139B7C5EF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875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F62B-1CD1-428A-B0E5-0FD906B1B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Using Tree map, we have analyzed Mortality rate of top 10 countries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 we can observe US has the highest mortality rate among the top 10 also.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buNone/>
            </a:pP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 we can observe Peru has the lowest mortality rate among the top 10.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6C33EEF-999E-4123-8BAC-42C96BAAF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674" y="1014565"/>
            <a:ext cx="140366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AA3E98-EFDB-4DA7-AA66-7B2FEC3FC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865" y="2129749"/>
            <a:ext cx="7195219" cy="37136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DEEA4A-5FB7-44AC-BA58-5561E6A81804}"/>
              </a:ext>
            </a:extLst>
          </p:cNvPr>
          <p:cNvSpPr txBox="1"/>
          <p:nvPr/>
        </p:nvSpPr>
        <p:spPr>
          <a:xfrm>
            <a:off x="4670640" y="1014565"/>
            <a:ext cx="9817768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i="1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Top 10 Highest mortality rates at international level </a:t>
            </a:r>
            <a:endParaRPr lang="en-IN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46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F62B-1CD1-428A-B0E5-0FD906B1B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Using side by side bars, we have analyzed Confirmed , Death and Recovery status of top 5 countries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07000"/>
              </a:lnSpc>
              <a:buNone/>
            </a:pP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 we can observe US has the highest Deaths and Confirmed cases 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buNone/>
            </a:pP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 we can observe India has the highest recovery cases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3BDDF04-262F-44A7-9B7E-2F14CD83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936" y="714374"/>
            <a:ext cx="15933248" cy="51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B060C3-6E28-4A3F-BEFE-A163363B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936" y="2187610"/>
            <a:ext cx="7171550" cy="3616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125E2D-0570-459A-879F-553D911718C8}"/>
              </a:ext>
            </a:extLst>
          </p:cNvPr>
          <p:cNvSpPr txBox="1"/>
          <p:nvPr/>
        </p:nvSpPr>
        <p:spPr>
          <a:xfrm>
            <a:off x="4882936" y="943715"/>
            <a:ext cx="10409722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i="1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Confirmed, Death and Recovery status of Top 5 countries</a:t>
            </a: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885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F62B-1CD1-428A-B0E5-0FD906B1B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 lnSpcReduction="10000"/>
          </a:bodyPr>
          <a:lstStyle/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Using Map view, we have analyzed vaccination status (first dose, second dose and total dose) state wise in India. 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07000"/>
              </a:lnSpc>
              <a:buNone/>
            </a:pP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 we can observe Uttar Pradesh has the highest number of doses which is 13,27,24,503.</a:t>
            </a:r>
          </a:p>
          <a:p>
            <a:pPr marL="0" lvl="0" indent="0" algn="just">
              <a:lnSpc>
                <a:spcPct val="107000"/>
              </a:lnSpc>
              <a:buNone/>
            </a:pPr>
            <a:r>
              <a:rPr lang="en-US" sz="18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 we can observe Lakshadweep has the lowest number of doses.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F833B49-DB0F-4BEC-A995-6C25F017F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1897" y="580102"/>
            <a:ext cx="161973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71BBCA-0F7C-41A3-9112-0A569E496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4" b="10568"/>
          <a:stretch/>
        </p:blipFill>
        <p:spPr bwMode="auto">
          <a:xfrm>
            <a:off x="5014494" y="2230041"/>
            <a:ext cx="6927750" cy="36841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682173-18C4-4B9B-836A-A786EE5A3283}"/>
              </a:ext>
            </a:extLst>
          </p:cNvPr>
          <p:cNvSpPr txBox="1"/>
          <p:nvPr/>
        </p:nvSpPr>
        <p:spPr>
          <a:xfrm>
            <a:off x="5262613" y="1129965"/>
            <a:ext cx="11121990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3200" i="1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Vaccination status across states </a:t>
            </a:r>
            <a:endParaRPr lang="en-I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4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F62B-1CD1-428A-B0E5-0FD906B1B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 lnSpcReduction="10000"/>
          </a:bodyPr>
          <a:lstStyle/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Using Concept of Sets, we have analyzed top and bottom fully vaccinated states in India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07000"/>
              </a:lnSpc>
              <a:buNone/>
            </a:pP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 we can observe Uttar Pradesh has the highest number of Second doses which is 3,75,25,151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buNone/>
            </a:pPr>
            <a:r>
              <a:rPr lang="en-US" sz="18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 we can observe Lakshadweep has the lowest number of Second doses which is 46,483.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F833B49-DB0F-4BEC-A995-6C25F017F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1897" y="580102"/>
            <a:ext cx="161973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9218C-A302-4169-B0BB-2FA7720A9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351" y="2406316"/>
            <a:ext cx="7147228" cy="3440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51B4FA-8D51-4089-B499-A47BBD25B830}"/>
              </a:ext>
            </a:extLst>
          </p:cNvPr>
          <p:cNvSpPr txBox="1"/>
          <p:nvPr/>
        </p:nvSpPr>
        <p:spPr>
          <a:xfrm>
            <a:off x="4954605" y="1226165"/>
            <a:ext cx="11121990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i="1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Fully vaccinated Top and Bottom 5 states in India</a:t>
            </a:r>
            <a:endParaRPr lang="en-IN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34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F62B-1CD1-428A-B0E5-0FD906B1B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We have created a map showing vaccine type and total vaccination does country wise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07000"/>
              </a:lnSpc>
              <a:buNone/>
            </a:pP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Map shows vaccines available in a country when you hover over it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buNone/>
            </a:pP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 we can see maximum vaccines used were from China.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F833B49-DB0F-4BEC-A995-6C25F017F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1897" y="580102"/>
            <a:ext cx="161973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4489DB-96F6-4E8D-A468-4A242B36F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37" b="11871"/>
          <a:stretch/>
        </p:blipFill>
        <p:spPr bwMode="auto">
          <a:xfrm>
            <a:off x="4927867" y="2121764"/>
            <a:ext cx="7094088" cy="35622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052679-6BA4-4184-90F6-EE5A999B9BD7}"/>
              </a:ext>
            </a:extLst>
          </p:cNvPr>
          <p:cNvSpPr txBox="1"/>
          <p:nvPr/>
        </p:nvSpPr>
        <p:spPr>
          <a:xfrm>
            <a:off x="4752475" y="1378485"/>
            <a:ext cx="11121990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i="1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Total Vaccinations and vaccines used Country wise</a:t>
            </a:r>
            <a:endParaRPr lang="en-IN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978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3F833B49-DB0F-4BEC-A995-6C25F017F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1897" y="580102"/>
            <a:ext cx="161973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F74BD9-D86A-48A8-BE15-2133924ACC92}"/>
              </a:ext>
            </a:extLst>
          </p:cNvPr>
          <p:cNvSpPr txBox="1">
            <a:spLocks/>
          </p:cNvSpPr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Using horizontal bar and concept of set we have analyzed top and bottom 5 countries total vaccination status. </a:t>
            </a:r>
          </a:p>
          <a:p>
            <a:pPr marL="0" lvl="0" indent="0" algn="just">
              <a:lnSpc>
                <a:spcPct val="107000"/>
              </a:lnSpc>
              <a:buNone/>
            </a:pPr>
            <a:r>
              <a:rPr lang="en-US" sz="18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 we can observe that China has the among the first set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07000"/>
              </a:lnSpc>
              <a:buNone/>
            </a:pP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 the second set of bottom five countries Pitcairn Islands has the lowest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0B69118-8066-431E-B6B0-C6A012D55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112" y="2457498"/>
            <a:ext cx="7271561" cy="3344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E13771-CD02-41A0-BB7C-7D07FF919093}"/>
              </a:ext>
            </a:extLst>
          </p:cNvPr>
          <p:cNvSpPr txBox="1"/>
          <p:nvPr/>
        </p:nvSpPr>
        <p:spPr>
          <a:xfrm>
            <a:off x="4964230" y="1056423"/>
            <a:ext cx="11121990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i="1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Top and Bottom 5 countries – Total Vaccinations </a:t>
            </a:r>
            <a:endParaRPr lang="en-IN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532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3F833B49-DB0F-4BEC-A995-6C25F017F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1897" y="580102"/>
            <a:ext cx="161973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A7B72A-057F-4EAC-B82E-B0B5787CDEDB}"/>
              </a:ext>
            </a:extLst>
          </p:cNvPr>
          <p:cNvSpPr txBox="1">
            <a:spLocks/>
          </p:cNvSpPr>
          <p:nvPr/>
        </p:nvSpPr>
        <p:spPr>
          <a:xfrm>
            <a:off x="592416" y="2239006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 dashboard for India, representing Recovery cases, confirmed cases, vaccination status and the forecast trend line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034D7F-A804-465A-A8B0-FD49BC1DC101}"/>
              </a:ext>
            </a:extLst>
          </p:cNvPr>
          <p:cNvSpPr txBox="1"/>
          <p:nvPr/>
        </p:nvSpPr>
        <p:spPr>
          <a:xfrm>
            <a:off x="5532121" y="982396"/>
            <a:ext cx="11121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Covid – 19 Dashboard India</a:t>
            </a:r>
            <a:endParaRPr lang="en-IN" sz="32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04C9836-2CDF-428A-A342-5CDC361D9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122" y="2239006"/>
            <a:ext cx="7114141" cy="3773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529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3F833B49-DB0F-4BEC-A995-6C25F017F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1897" y="580102"/>
            <a:ext cx="161973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BBB5E3-3888-48D4-8A8B-56EDF4912926}"/>
              </a:ext>
            </a:extLst>
          </p:cNvPr>
          <p:cNvSpPr txBox="1">
            <a:spLocks/>
          </p:cNvSpPr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 dashboard for international level, representing Recovery cases, confirmed cases, death cases, vaccination status and the forecast trend line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281E1A-4ACC-456E-804C-3AC0DFC392CC}"/>
              </a:ext>
            </a:extLst>
          </p:cNvPr>
          <p:cNvSpPr txBox="1"/>
          <p:nvPr/>
        </p:nvSpPr>
        <p:spPr>
          <a:xfrm>
            <a:off x="4521468" y="602961"/>
            <a:ext cx="11121990" cy="833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2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N" sz="1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i="1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    </a:t>
            </a:r>
            <a:r>
              <a:rPr lang="en-US" sz="2800" b="1" i="1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Covid – 19 Dashboard International</a:t>
            </a:r>
            <a:endParaRPr lang="en-IN" sz="1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E078FB2-65F1-483D-822D-21A143D96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24" y="2050687"/>
            <a:ext cx="7412642" cy="36667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9436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3F833B49-DB0F-4BEC-A995-6C25F017F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1897" y="580102"/>
            <a:ext cx="161973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EE3C7-DF61-4072-8933-73C337F7F1C4}"/>
              </a:ext>
            </a:extLst>
          </p:cNvPr>
          <p:cNvSpPr txBox="1"/>
          <p:nvPr/>
        </p:nvSpPr>
        <p:spPr>
          <a:xfrm>
            <a:off x="519765" y="2935709"/>
            <a:ext cx="38693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 Story for representing almost everything like Recovery cases, confirmed cases, death cases, vaccination status and the forecast trend 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DEA71-D3C0-4FA9-BDCA-039F8AC08B92}"/>
              </a:ext>
            </a:extLst>
          </p:cNvPr>
          <p:cNvSpPr txBox="1"/>
          <p:nvPr/>
        </p:nvSpPr>
        <p:spPr>
          <a:xfrm>
            <a:off x="6518710" y="287714"/>
            <a:ext cx="11121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Covid – 19 STORY</a:t>
            </a:r>
            <a:endParaRPr lang="en-IN" sz="32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B9F4F00-0E7F-4FE4-A666-D50B67A1F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344" y="1225095"/>
            <a:ext cx="7041361" cy="4826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9211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3F833B49-DB0F-4BEC-A995-6C25F017F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1897" y="580102"/>
            <a:ext cx="161973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EE3C7-DF61-4072-8933-73C337F7F1C4}"/>
              </a:ext>
            </a:extLst>
          </p:cNvPr>
          <p:cNvSpPr txBox="1"/>
          <p:nvPr/>
        </p:nvSpPr>
        <p:spPr>
          <a:xfrm>
            <a:off x="519765" y="2935709"/>
            <a:ext cx="38693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 Story for representing almost everything like Recovery cases, confirmed cases, death cases, vaccination status and the forecast trend 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DEA71-D3C0-4FA9-BDCA-039F8AC08B92}"/>
              </a:ext>
            </a:extLst>
          </p:cNvPr>
          <p:cNvSpPr txBox="1"/>
          <p:nvPr/>
        </p:nvSpPr>
        <p:spPr>
          <a:xfrm>
            <a:off x="6399197" y="335053"/>
            <a:ext cx="11121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Covid – 19 STORY</a:t>
            </a:r>
            <a:endParaRPr lang="en-IN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18474E-E963-4D03-A210-7CF279B020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3" t="11017" r="25427" b="16999"/>
          <a:stretch/>
        </p:blipFill>
        <p:spPr bwMode="auto">
          <a:xfrm>
            <a:off x="4946528" y="1217540"/>
            <a:ext cx="7153176" cy="49827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07117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EF3D7221-4141-4DA7-82DA-F7A286967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4" y="2969443"/>
            <a:ext cx="3603936" cy="20182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59D6E9-5E45-4BC1-83B1-13EBB79E11EC}"/>
              </a:ext>
            </a:extLst>
          </p:cNvPr>
          <p:cNvSpPr txBox="1"/>
          <p:nvPr/>
        </p:nvSpPr>
        <p:spPr>
          <a:xfrm>
            <a:off x="881125" y="1215758"/>
            <a:ext cx="6640237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ABOUT DATA SET</a:t>
            </a: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16709-544B-4EB3-A81B-4F2B4D2A830E}"/>
              </a:ext>
            </a:extLst>
          </p:cNvPr>
          <p:cNvSpPr txBox="1"/>
          <p:nvPr/>
        </p:nvSpPr>
        <p:spPr>
          <a:xfrm>
            <a:off x="5216447" y="1007086"/>
            <a:ext cx="6094428" cy="4843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data has been taken from Kaggle and from official website of MOH, which maintains, tracks &amp; updates Covid-19 data on a regular basis.</a:t>
            </a:r>
            <a:endParaRPr lang="en-IN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N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covid_19_data contains information about confirmed, deaths and recovered cases country wise.</a:t>
            </a:r>
            <a:endParaRPr lang="en-IN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N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covid_19_India (Vaccine Status) contains data about the vaccination status i.e. (First, Second and Total does) state wise</a:t>
            </a:r>
            <a:endParaRPr lang="en-IN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N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vaccination-data _international contains data about vaccination status and total number of vaccines used country wise</a:t>
            </a:r>
            <a:endParaRPr lang="en-IN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66EB2-29EC-4963-BE83-516045C57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47" y="2573955"/>
            <a:ext cx="3685033" cy="32670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4028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EF3D7221-4141-4DA7-82DA-F7A286967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4" y="2969443"/>
            <a:ext cx="3603936" cy="20182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59D6E9-5E45-4BC1-83B1-13EBB79E11EC}"/>
              </a:ext>
            </a:extLst>
          </p:cNvPr>
          <p:cNvSpPr txBox="1"/>
          <p:nvPr/>
        </p:nvSpPr>
        <p:spPr>
          <a:xfrm>
            <a:off x="1069001" y="1255231"/>
            <a:ext cx="6640237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TOPICS COVERED</a:t>
            </a: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16709-544B-4EB3-A81B-4F2B4D2A830E}"/>
              </a:ext>
            </a:extLst>
          </p:cNvPr>
          <p:cNvSpPr txBox="1"/>
          <p:nvPr/>
        </p:nvSpPr>
        <p:spPr>
          <a:xfrm>
            <a:off x="5393484" y="111038"/>
            <a:ext cx="6094428" cy="628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Total no. of confirmed cases in different nations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Total No. of Recovered cases in different nation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Confirmed cases in India in all States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Recovery cases in India in all states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Forecast trend for covid19 for international level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Forecast trend for covid19 for India  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Top 10 Highest mortality rates at international level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Confirmed, Death and Recovery status of Top 5 countries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Vaccination status across states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Fully vaccinated Top and Bottom 5 states in India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Total Vaccinations and vaccines used Country wise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Top and Bottom 5 countries – Total Vaccinations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Covid – 19 Dashboard India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Covid – 19 Dashboard International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Covid – 19 STORY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9ABD02-7505-4446-8113-36E8630A2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85" y="2593891"/>
            <a:ext cx="3892935" cy="3189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12006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EE088-2603-4125-B3CA-6A93C6546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 fontScale="92500"/>
          </a:bodyPr>
          <a:lstStyle/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Using Map chart, we have analyzed confirmed cases in different nations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07000"/>
              </a:lnSpc>
              <a:buNone/>
            </a:pPr>
            <a:r>
              <a:rPr lang="en-US" sz="18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Maximum cases here is being represented by red color and minimum by Light blue color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 we can observe that US, India and Brazil have considerably higher no. of cases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FE15C-4121-4E49-8F61-EC4FEE0B52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323" y="1800519"/>
            <a:ext cx="7190838" cy="4015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59D6E9-5E45-4BC1-83B1-13EBB79E11EC}"/>
              </a:ext>
            </a:extLst>
          </p:cNvPr>
          <p:cNvSpPr txBox="1"/>
          <p:nvPr/>
        </p:nvSpPr>
        <p:spPr>
          <a:xfrm>
            <a:off x="5059411" y="838145"/>
            <a:ext cx="692775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TOTAL NO. OF CONFIRMED CASES IN DIFFERENT NATIONS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69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89CB1-8909-4C21-AAE5-117246CEF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 lnSpcReduction="10000"/>
          </a:bodyPr>
          <a:lstStyle/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Using Map chart, we have analyzed Recovery cases in different nations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07000"/>
              </a:lnSpc>
              <a:buNone/>
            </a:pPr>
            <a:r>
              <a:rPr lang="en-US" sz="18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Maximum recovered cases here is being represented by green color and minimum by red color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 we can observe that India and Brazil have considerably higher no. of recovered cases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B323E-E26F-4B93-812A-3AC702146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376" y="2186623"/>
            <a:ext cx="7231553" cy="33469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4340B4-989A-4B17-857A-8AC837DBEFF2}"/>
              </a:ext>
            </a:extLst>
          </p:cNvPr>
          <p:cNvSpPr txBox="1"/>
          <p:nvPr/>
        </p:nvSpPr>
        <p:spPr>
          <a:xfrm>
            <a:off x="5052767" y="1055802"/>
            <a:ext cx="6700101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i="1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Total No. of Recovered cases in different nation 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28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93805-058B-425E-BCF8-2392716C2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" y="2239006"/>
            <a:ext cx="3822192" cy="3773010"/>
          </a:xfrm>
        </p:spPr>
        <p:txBody>
          <a:bodyPr>
            <a:normAutofit lnSpcReduction="10000"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Using Horizontal bars, we have analyzed Confirmed cases in different states of India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 we can observe Maharashtra has Maximum no. of cases among all states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buNone/>
            </a:pPr>
            <a:r>
              <a:rPr lang="en-US" sz="18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 we can observe Lakshadweep has Minimum no. of cases among all states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916EF-7044-4799-BD5A-65EDC37DFF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085" y="2239006"/>
            <a:ext cx="7196886" cy="33408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3295CF-10D4-46CD-B15C-F4E3AC2ACE1B}"/>
              </a:ext>
            </a:extLst>
          </p:cNvPr>
          <p:cNvSpPr txBox="1"/>
          <p:nvPr/>
        </p:nvSpPr>
        <p:spPr>
          <a:xfrm>
            <a:off x="5038344" y="961534"/>
            <a:ext cx="6817272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3200" i="1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Confirmed cases in India in all States </a:t>
            </a:r>
            <a:endParaRPr lang="en-I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04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EE34E-5106-42EF-84D5-0D0FAEB1D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 lnSpcReduction="10000"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Using Pie chart and filter method, we have analyzed Recovery cases in different states of India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 we can observe Maharashtra has Maximum no. of recovered cases among all states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buNone/>
            </a:pP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 we can observe Mizoram has Minimum no. of recovered cases among all states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618655-2ADE-4AD6-8E21-9DACBFFD51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523" y="2229810"/>
            <a:ext cx="7258639" cy="33679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CB8F44-151F-484B-B14D-C4DD8C4A8FBA}"/>
              </a:ext>
            </a:extLst>
          </p:cNvPr>
          <p:cNvSpPr txBox="1"/>
          <p:nvPr/>
        </p:nvSpPr>
        <p:spPr>
          <a:xfrm>
            <a:off x="5537462" y="1172864"/>
            <a:ext cx="6094428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3200" i="1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Recovery cases in India in all states </a:t>
            </a:r>
            <a:endParaRPr lang="en-I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93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F62B-1CD1-428A-B0E5-0FD906B1B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Using Trend line and Line chart, we have Forecasted rate of Covid19 at International level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 we can observe in January 2021, Covid cases would decrease to 1,79,69,14,935.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buNone/>
            </a:pPr>
            <a:r>
              <a:rPr lang="en-US" sz="18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reads R square and P values for creating the trend line 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2C422-B477-46BC-82FA-E61E901210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736" y="2337846"/>
            <a:ext cx="7255552" cy="33370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EBAF27-6EB5-4CF1-B226-F9C104F1C60F}"/>
              </a:ext>
            </a:extLst>
          </p:cNvPr>
          <p:cNvSpPr txBox="1"/>
          <p:nvPr/>
        </p:nvSpPr>
        <p:spPr>
          <a:xfrm>
            <a:off x="4849447" y="916612"/>
            <a:ext cx="7342553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i="1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Forecast trend for covid19 for international level </a:t>
            </a:r>
            <a:endParaRPr lang="en-IN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507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F62B-1CD1-428A-B0E5-0FD906B1B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" y="2050687"/>
            <a:ext cx="3822192" cy="3773010"/>
          </a:xfrm>
        </p:spPr>
        <p:txBody>
          <a:bodyPr>
            <a:normAutofit lnSpcReduction="10000"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Using Trend line and Line chart, we have Forecasted rate of Covid19 for India.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 we can observe in January 2021, Covid cases would decrease to 20,89,52,747.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buNone/>
            </a:pPr>
            <a:r>
              <a:rPr lang="en-US" sz="18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reads R square and P values for creating the trend line 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F404D9B-7EC0-4EAC-AE54-D1387C104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344" y="8667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848236-4488-46B4-91BB-374196582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376" y="2214904"/>
            <a:ext cx="7220179" cy="33416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20DBE8-B893-45F9-AB2B-1A8FE09AF0DF}"/>
              </a:ext>
            </a:extLst>
          </p:cNvPr>
          <p:cNvSpPr txBox="1"/>
          <p:nvPr/>
        </p:nvSpPr>
        <p:spPr>
          <a:xfrm>
            <a:off x="5583025" y="1034996"/>
            <a:ext cx="6094428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3200" i="1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Forecast trend for covid19 for India   </a:t>
            </a:r>
            <a:endParaRPr lang="en-I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825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958</Words>
  <Application>Microsoft Office PowerPoint</Application>
  <PresentationFormat>Widescreen</PresentationFormat>
  <Paragraphs>108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Aharoni</vt:lpstr>
      <vt:lpstr>Arial</vt:lpstr>
      <vt:lpstr>Calibri</vt:lpstr>
      <vt:lpstr>Calibri Light</vt:lpstr>
      <vt:lpstr>Wingdings</vt:lpstr>
      <vt:lpstr>Office Theme</vt:lpstr>
      <vt:lpstr>COVID-19  ANALYSIS  USING  TABLEAU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SERVICE ACTIVITIES</dc:title>
  <dc:creator>aman19csu021</dc:creator>
  <cp:lastModifiedBy>ravi19csu242</cp:lastModifiedBy>
  <cp:revision>117</cp:revision>
  <dcterms:created xsi:type="dcterms:W3CDTF">2021-08-20T06:52:35Z</dcterms:created>
  <dcterms:modified xsi:type="dcterms:W3CDTF">2022-01-12T07:19:31Z</dcterms:modified>
</cp:coreProperties>
</file>